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18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F20A-5D7C-4246-A929-9137E652AEE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8815-37B5-4929-9F6C-7C7864FED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6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F20A-5D7C-4246-A929-9137E652AEE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8815-37B5-4929-9F6C-7C7864FED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94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F20A-5D7C-4246-A929-9137E652AEE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8815-37B5-4929-9F6C-7C7864FED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9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F20A-5D7C-4246-A929-9137E652AEE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8815-37B5-4929-9F6C-7C7864FED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06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F20A-5D7C-4246-A929-9137E652AEE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8815-37B5-4929-9F6C-7C7864FED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54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F20A-5D7C-4246-A929-9137E652AEE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8815-37B5-4929-9F6C-7C7864FED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45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F20A-5D7C-4246-A929-9137E652AEE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8815-37B5-4929-9F6C-7C7864FED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74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F20A-5D7C-4246-A929-9137E652AEE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8815-37B5-4929-9F6C-7C7864FED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40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F20A-5D7C-4246-A929-9137E652AEE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8815-37B5-4929-9F6C-7C7864FED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181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F20A-5D7C-4246-A929-9137E652AEE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8815-37B5-4929-9F6C-7C7864FED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623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F20A-5D7C-4246-A929-9137E652AEE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68815-37B5-4929-9F6C-7C7864FED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95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7F20A-5D7C-4246-A929-9137E652AEE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68815-37B5-4929-9F6C-7C7864FED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37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du54.ru/community/group/39/lpm/view/3531/" TargetMode="External"/><Relationship Id="rId2" Type="http://schemas.openxmlformats.org/officeDocument/2006/relationships/hyperlink" Target="http://edu54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"/>
          <p:cNvSpPr>
            <a:spLocks noGrp="1"/>
          </p:cNvSpPr>
          <p:nvPr>
            <p:ph type="ctrTitle"/>
          </p:nvPr>
        </p:nvSpPr>
        <p:spPr>
          <a:xfrm>
            <a:off x="1052449" y="1280160"/>
            <a:ext cx="10792496" cy="24278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Вопросы информатизации образования </a:t>
            </a: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НСО»</a:t>
            </a:r>
            <a:b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Развитие 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электронного обучения и дистанционных образовательных технологий в общеобразовательных организациях Новосибирской области</a:t>
            </a:r>
            <a:b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31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550126" y="4624643"/>
            <a:ext cx="9144000" cy="17267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Заеленкова Ирина Владимировна, 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начальник отдела дистанционного обучения ОблЦИТ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г. Новосибирск,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18.10.2017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95907" cy="139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39788" y="1803042"/>
            <a:ext cx="5157787" cy="4386621"/>
          </a:xfrm>
        </p:spPr>
        <p:txBody>
          <a:bodyPr>
            <a:normAutofit/>
          </a:bodyPr>
          <a:lstStyle/>
          <a:p>
            <a:r>
              <a:rPr lang="ru-RU" dirty="0"/>
              <a:t>49 слушателей из ОО УНОР</a:t>
            </a:r>
          </a:p>
          <a:p>
            <a:r>
              <a:rPr lang="ru-RU" dirty="0"/>
              <a:t>Информационное письмо Минобрнауки от 17.10.2017 №8668-03/25 </a:t>
            </a:r>
          </a:p>
          <a:p>
            <a:r>
              <a:rPr lang="ru-RU" dirty="0" smtClean="0"/>
              <a:t>Курсы повышения квалификации «Организация обучения школьников с использованием ресурсов электронного курса в СДО </a:t>
            </a:r>
            <a:r>
              <a:rPr lang="ru-RU" dirty="0" err="1" smtClean="0"/>
              <a:t>Moodle</a:t>
            </a:r>
            <a:r>
              <a:rPr lang="ru-RU" dirty="0" smtClean="0"/>
              <a:t>», объемом 36 часов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6172200" y="1803042"/>
            <a:ext cx="5183188" cy="4386621"/>
          </a:xfrm>
        </p:spPr>
        <p:txBody>
          <a:bodyPr/>
          <a:lstStyle/>
          <a:p>
            <a:r>
              <a:rPr lang="ru-RU" dirty="0"/>
              <a:t>Все желающие</a:t>
            </a:r>
          </a:p>
          <a:p>
            <a:r>
              <a:rPr lang="ru-RU" dirty="0"/>
              <a:t>Информационное письмо ОблЦИТ от 17.10.2017         №01-15/392 </a:t>
            </a:r>
          </a:p>
          <a:p>
            <a:r>
              <a:rPr lang="ru-RU" dirty="0" smtClean="0"/>
              <a:t>Серия </a:t>
            </a:r>
            <a:r>
              <a:rPr lang="ru-RU" dirty="0"/>
              <a:t>методических семинаров с использованием видеоконференцсвязи </a:t>
            </a:r>
            <a:r>
              <a:rPr lang="ru-RU" dirty="0" smtClean="0"/>
              <a:t>по </a:t>
            </a:r>
            <a:r>
              <a:rPr lang="ru-RU" dirty="0"/>
              <a:t>теме «СДО </a:t>
            </a:r>
            <a:r>
              <a:rPr lang="ru-RU" dirty="0" err="1"/>
              <a:t>Moodle</a:t>
            </a:r>
            <a:r>
              <a:rPr lang="ru-RU" dirty="0"/>
              <a:t>: возможности и особенности работы с элементами системы</a:t>
            </a:r>
            <a:r>
              <a:rPr lang="ru-RU" dirty="0" smtClean="0"/>
              <a:t>»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Участники вебинаров</a:t>
            </a:r>
          </a:p>
        </p:txBody>
      </p:sp>
    </p:spTree>
    <p:extLst>
      <p:ext uri="{BB962C8B-B14F-4D97-AF65-F5344CB8AC3E}">
        <p14:creationId xmlns:p14="http://schemas.microsoft.com/office/powerpoint/2010/main" val="419527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272" y="159063"/>
            <a:ext cx="10515600" cy="63942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График очных занятий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977372"/>
              </p:ext>
            </p:extLst>
          </p:nvPr>
        </p:nvGraphicFramePr>
        <p:xfrm>
          <a:off x="377311" y="1004552"/>
          <a:ext cx="11561404" cy="5688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3309"/>
                <a:gridCol w="9878095"/>
              </a:tblGrid>
              <a:tr h="399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Дата проведения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Тема </a:t>
                      </a:r>
                      <a:r>
                        <a:rPr lang="ru-RU" sz="1800" dirty="0" smtClean="0">
                          <a:effectLst/>
                        </a:rPr>
                        <a:t>занятия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9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18.10.2017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«Сетевые сообщества на НООС. СДО «</a:t>
                      </a:r>
                      <a:r>
                        <a:rPr lang="en-US" sz="2400" dirty="0">
                          <a:effectLst/>
                        </a:rPr>
                        <a:t>Moodle</a:t>
                      </a:r>
                      <a:r>
                        <a:rPr lang="ru-RU" sz="2400" dirty="0">
                          <a:effectLst/>
                        </a:rPr>
                        <a:t>»: запись обучающихся на курс, определение роли пользователей, отчеты о деятельности в </a:t>
                      </a:r>
                      <a:r>
                        <a:rPr lang="ru-RU" sz="2400" dirty="0" smtClean="0">
                          <a:effectLst/>
                        </a:rPr>
                        <a:t>системе»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3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30.10.2017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«СДО «</a:t>
                      </a:r>
                      <a:r>
                        <a:rPr lang="en-US" sz="2400" dirty="0">
                          <a:effectLst/>
                        </a:rPr>
                        <a:t>Moodle</a:t>
                      </a:r>
                      <a:r>
                        <a:rPr lang="ru-RU" sz="2400" dirty="0">
                          <a:effectLst/>
                        </a:rPr>
                        <a:t>»: работа с журналами»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9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14.11.2017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«СДО «</a:t>
                      </a:r>
                      <a:r>
                        <a:rPr lang="en-US" sz="2400" dirty="0">
                          <a:effectLst/>
                        </a:rPr>
                        <a:t>Moodle</a:t>
                      </a:r>
                      <a:r>
                        <a:rPr lang="ru-RU" sz="2400" dirty="0">
                          <a:effectLst/>
                        </a:rPr>
                        <a:t>». Элемент «Лекция»: возможности и особенности»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0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30.11.2017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«СДО «</a:t>
                      </a:r>
                      <a:r>
                        <a:rPr lang="en-US" sz="2400" dirty="0">
                          <a:effectLst/>
                        </a:rPr>
                        <a:t>Moodle</a:t>
                      </a:r>
                      <a:r>
                        <a:rPr lang="ru-RU" sz="2400" dirty="0">
                          <a:effectLst/>
                        </a:rPr>
                        <a:t>». Элемент «Тест»: возможности и особенности»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7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15.12.2017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«СДО «</a:t>
                      </a:r>
                      <a:r>
                        <a:rPr lang="en-US" sz="2400" dirty="0">
                          <a:effectLst/>
                        </a:rPr>
                        <a:t>Moodle</a:t>
                      </a:r>
                      <a:r>
                        <a:rPr lang="ru-RU" sz="2400" dirty="0">
                          <a:effectLst/>
                        </a:rPr>
                        <a:t>». Элемент «Форум»: возможности и особенности»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8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17.01.2018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«СДО «</a:t>
                      </a:r>
                      <a:r>
                        <a:rPr lang="en-US" sz="2400" dirty="0">
                          <a:effectLst/>
                        </a:rPr>
                        <a:t>Moodle</a:t>
                      </a:r>
                      <a:r>
                        <a:rPr lang="ru-RU" sz="2400" dirty="0">
                          <a:effectLst/>
                        </a:rPr>
                        <a:t>». Элемент «</a:t>
                      </a:r>
                      <a:r>
                        <a:rPr lang="en-US" sz="2400" dirty="0">
                          <a:effectLst/>
                        </a:rPr>
                        <a:t>Wi</a:t>
                      </a:r>
                      <a:r>
                        <a:rPr lang="ru-RU" sz="2400" dirty="0">
                          <a:effectLst/>
                        </a:rPr>
                        <a:t>-</a:t>
                      </a:r>
                      <a:r>
                        <a:rPr lang="en-US" sz="2400" dirty="0" err="1">
                          <a:effectLst/>
                        </a:rPr>
                        <a:t>ki</a:t>
                      </a:r>
                      <a:r>
                        <a:rPr lang="ru-RU" sz="2400" dirty="0">
                          <a:effectLst/>
                        </a:rPr>
                        <a:t>»: возможности и особенности»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4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31.01.2018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«СДО «</a:t>
                      </a:r>
                      <a:r>
                        <a:rPr lang="en-US" sz="2400" dirty="0">
                          <a:effectLst/>
                        </a:rPr>
                        <a:t>Moodle</a:t>
                      </a:r>
                      <a:r>
                        <a:rPr lang="ru-RU" sz="2400" dirty="0">
                          <a:effectLst/>
                        </a:rPr>
                        <a:t>». Элементы «Глоссарий» и «База данных»: возможности и особенности»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24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16.02.2018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«СДО «</a:t>
                      </a:r>
                      <a:r>
                        <a:rPr lang="en-US" sz="2400" dirty="0">
                          <a:effectLst/>
                        </a:rPr>
                        <a:t>Moodle</a:t>
                      </a:r>
                      <a:r>
                        <a:rPr lang="ru-RU" sz="2400" dirty="0">
                          <a:effectLst/>
                        </a:rPr>
                        <a:t>». </a:t>
                      </a:r>
                      <a:r>
                        <a:rPr lang="ru-RU" sz="2400" dirty="0" err="1" smtClean="0">
                          <a:effectLst/>
                        </a:rPr>
                        <a:t>Видеоконференц</a:t>
                      </a:r>
                      <a:r>
                        <a:rPr lang="ru-RU" sz="2400" dirty="0" smtClean="0">
                          <a:effectLst/>
                        </a:rPr>
                        <a:t>-связь: </a:t>
                      </a:r>
                      <a:r>
                        <a:rPr lang="ru-RU" sz="2400" dirty="0">
                          <a:effectLst/>
                        </a:rPr>
                        <a:t>возможности и особенности»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76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02.03.2018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«СДО «</a:t>
                      </a:r>
                      <a:r>
                        <a:rPr lang="en-US" sz="2400" dirty="0">
                          <a:effectLst/>
                        </a:rPr>
                        <a:t>Moodle</a:t>
                      </a:r>
                      <a:r>
                        <a:rPr lang="ru-RU" sz="2400" dirty="0">
                          <a:effectLst/>
                        </a:rPr>
                        <a:t>». Элемент «Семинар»: возможности и особенности»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8" marR="421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9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199" y="173908"/>
            <a:ext cx="10515600" cy="96728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План действий для участников курсов повышения квалификации из школ УНОР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267097"/>
            <a:ext cx="10515600" cy="527537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Запись на курс повышения квалификации </a:t>
            </a:r>
            <a:r>
              <a:rPr lang="ru-RU" dirty="0"/>
              <a:t>«Организация обучения школьников с использованием ресурсов электронного курса в СДО </a:t>
            </a:r>
            <a:r>
              <a:rPr lang="ru-RU" dirty="0" err="1" smtClean="0"/>
              <a:t>Moodle</a:t>
            </a:r>
            <a:r>
              <a:rPr lang="ru-RU" dirty="0" smtClean="0"/>
              <a:t>» </a:t>
            </a:r>
            <a:r>
              <a:rPr lang="ru-RU" dirty="0"/>
              <a:t>на </a:t>
            </a:r>
            <a:r>
              <a:rPr lang="ru-RU" dirty="0" smtClean="0"/>
              <a:t>сайте ОблЦИТ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http://oblcit.ru) </a:t>
            </a:r>
            <a:r>
              <a:rPr lang="ru-RU" dirty="0" smtClean="0"/>
              <a:t>в разделе «Услуги / Повышение квалификации / Обучение» дата 18.10.2017 года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http://oblcit.ru/services/skill_up/training/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Регистрация на сайте </a:t>
            </a:r>
            <a:r>
              <a:rPr lang="en-US" dirty="0" smtClean="0">
                <a:hlinkClick r:id="rId2"/>
              </a:rPr>
              <a:t>edu54.ru</a:t>
            </a:r>
            <a:r>
              <a:rPr lang="ru-RU" dirty="0" smtClean="0"/>
              <a:t>, вступление в сообщество «Цифровое образование»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Посещение очного занятия согласно графику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Выполнение на сайте </a:t>
            </a:r>
            <a:r>
              <a:rPr lang="en-US" dirty="0" smtClean="0"/>
              <a:t>edu54.ru </a:t>
            </a:r>
            <a:r>
              <a:rPr lang="ru-RU" dirty="0" smtClean="0"/>
              <a:t>(</a:t>
            </a:r>
            <a:r>
              <a:rPr lang="ru-RU" dirty="0" smtClean="0">
                <a:hlinkClick r:id="rId3"/>
              </a:rPr>
              <a:t>сообщество «Цифровое образование»</a:t>
            </a:r>
            <a:r>
              <a:rPr lang="ru-RU" dirty="0" smtClean="0"/>
              <a:t>)  дистанционного задания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Получение удостоверения о ПК на 36 часов</a:t>
            </a:r>
          </a:p>
        </p:txBody>
      </p:sp>
      <p:sp>
        <p:nvSpPr>
          <p:cNvPr id="12" name="Выгнутая вверх стрелка 11"/>
          <p:cNvSpPr/>
          <p:nvPr/>
        </p:nvSpPr>
        <p:spPr>
          <a:xfrm rot="16589122">
            <a:off x="109136" y="4645686"/>
            <a:ext cx="785953" cy="587161"/>
          </a:xfrm>
          <a:prstGeom prst="curvedDownArrow">
            <a:avLst>
              <a:gd name="adj1" fmla="val 22396"/>
              <a:gd name="adj2" fmla="val 84658"/>
              <a:gd name="adj3" fmla="val 550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3367" t="55392" r="66087" b="37682"/>
          <a:stretch/>
        </p:blipFill>
        <p:spPr>
          <a:xfrm>
            <a:off x="1467264" y="2774713"/>
            <a:ext cx="9727733" cy="110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План действий для всех желающих участников семинаров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57743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Запись на семинары</a:t>
            </a:r>
            <a:r>
              <a:rPr lang="en-US" dirty="0" smtClean="0"/>
              <a:t> </a:t>
            </a:r>
            <a:r>
              <a:rPr lang="ru-RU" dirty="0"/>
              <a:t>на сайте ОблЦИТ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http://oblcit.ru) </a:t>
            </a:r>
            <a:r>
              <a:rPr lang="ru-RU" dirty="0"/>
              <a:t>в разделе «Услуги / Повышение квалификации / Обучение» </a:t>
            </a:r>
            <a:r>
              <a:rPr lang="ru-RU" dirty="0" smtClean="0"/>
              <a:t>согласно графику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http://oblcit.ru/services/skill_up/training/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Посещение очного занятия согласно графику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Предоставление регистрационных листов (отправка на почту </a:t>
            </a:r>
            <a:r>
              <a:rPr lang="en-US" dirty="0" smtClean="0"/>
              <a:t>dov@oblcit.ru</a:t>
            </a:r>
            <a:r>
              <a:rPr lang="ru-RU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Получение сертификата участника (в </a:t>
            </a:r>
            <a:r>
              <a:rPr lang="ru-RU" dirty="0"/>
              <a:t>электронном </a:t>
            </a:r>
            <a:r>
              <a:rPr lang="ru-RU" dirty="0" smtClean="0"/>
              <a:t>виде) за каждый методический семинар (объемом 2 часа)</a:t>
            </a:r>
          </a:p>
        </p:txBody>
      </p:sp>
      <p:sp>
        <p:nvSpPr>
          <p:cNvPr id="12" name="Выгнутая вверх стрелка 11"/>
          <p:cNvSpPr/>
          <p:nvPr/>
        </p:nvSpPr>
        <p:spPr>
          <a:xfrm rot="16200000">
            <a:off x="-1402179" y="3345955"/>
            <a:ext cx="4029678" cy="916989"/>
          </a:xfrm>
          <a:prstGeom prst="curvedDownArrow">
            <a:avLst>
              <a:gd name="adj1" fmla="val 28309"/>
              <a:gd name="adj2" fmla="val 77865"/>
              <a:gd name="adj3" fmla="val 309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12074" y="1397726"/>
            <a:ext cx="10985863" cy="264858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Заеленкова Ирина Владимировна, 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начальник отдела дистанционного обучения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ГБУ ДПО НСО «ОблЦИТ»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94508" y="4046311"/>
            <a:ext cx="10515600" cy="249818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е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-mail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ziv@oblcit.ru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раб. тел.: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(383) 349-5-800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доп.013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#</a:t>
            </a:r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сот. Тел.: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8-913-914-60-78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41549"/>
            <a:ext cx="2246811" cy="18517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38252" y="1062320"/>
            <a:ext cx="43261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>Контакты: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07684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411</Words>
  <Application>Microsoft Office PowerPoint</Application>
  <PresentationFormat>Широкоэкранный</PresentationFormat>
  <Paragraphs>56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«Вопросы информатизации образования НСО» Развитие электронного обучения и дистанционных образовательных технологий в общеобразовательных организациях Новосибирской области </vt:lpstr>
      <vt:lpstr>Участники вебинаров</vt:lpstr>
      <vt:lpstr>График очных занятий</vt:lpstr>
      <vt:lpstr>План действий для участников курсов повышения квалификации из школ УНОР</vt:lpstr>
      <vt:lpstr>План действий для всех желающих участников семинаров</vt:lpstr>
      <vt:lpstr> Заеленкова Ирина Владимировна,  начальник отдела дистанционного обучения ГБУ ДПО НСО «ОблЦИТ»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Курсы повышения квалификации «»</dc:title>
  <dc:creator>Диана Александровна Деревягина</dc:creator>
  <cp:lastModifiedBy>Ирина Владимировна Заеленкова</cp:lastModifiedBy>
  <cp:revision>21</cp:revision>
  <dcterms:created xsi:type="dcterms:W3CDTF">2017-10-17T04:48:52Z</dcterms:created>
  <dcterms:modified xsi:type="dcterms:W3CDTF">2017-10-18T05:51:26Z</dcterms:modified>
</cp:coreProperties>
</file>